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529" r:id="rId3"/>
    <p:sldId id="635" r:id="rId4"/>
    <p:sldId id="634" r:id="rId5"/>
    <p:sldId id="631" r:id="rId6"/>
    <p:sldId id="607" r:id="rId7"/>
    <p:sldId id="605" r:id="rId8"/>
    <p:sldId id="608" r:id="rId9"/>
    <p:sldId id="594" r:id="rId10"/>
    <p:sldId id="612" r:id="rId11"/>
    <p:sldId id="613" r:id="rId12"/>
    <p:sldId id="611" r:id="rId13"/>
    <p:sldId id="615" r:id="rId14"/>
    <p:sldId id="618" r:id="rId15"/>
    <p:sldId id="633" r:id="rId16"/>
    <p:sldId id="616" r:id="rId17"/>
    <p:sldId id="617" r:id="rId18"/>
    <p:sldId id="623" r:id="rId19"/>
    <p:sldId id="625" r:id="rId20"/>
    <p:sldId id="626" r:id="rId21"/>
    <p:sldId id="627" r:id="rId22"/>
    <p:sldId id="628" r:id="rId23"/>
    <p:sldId id="621" r:id="rId24"/>
    <p:sldId id="630" r:id="rId25"/>
    <p:sldId id="387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966"/>
    <p:restoredTop sz="83401"/>
  </p:normalViewPr>
  <p:slideViewPr>
    <p:cSldViewPr snapToGrid="0" snapToObjects="1">
      <p:cViewPr varScale="1">
        <p:scale>
          <a:sx n="106" d="100"/>
          <a:sy n="106" d="100"/>
        </p:scale>
        <p:origin x="14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9865AA-8C41-CD4C-B4D8-CDB2D45CCE1F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91A85E-F885-0049-9AEA-7145E3A20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217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rain_(mechanics)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271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344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967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00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599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978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268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Thermal expansivity = The relative expansion (also called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train (mechanics)"/>
              </a:rPr>
              <a:t>strain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divided by the change in temperature is called the material's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coefficient of linear thermal expansion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varies with temperature.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 heat = the heat required to raise the temperature of the unit mass of a given substance by a given amount (usually one degree).</a:t>
            </a:r>
          </a:p>
          <a:p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7203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48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2199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193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6204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3907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4069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459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0950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95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757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39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71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494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025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498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244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72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56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61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204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27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87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30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71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94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4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319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0.png"/><Relationship Id="rId4" Type="http://schemas.openxmlformats.org/officeDocument/2006/relationships/image" Target="../media/image1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60.png"/><Relationship Id="rId4" Type="http://schemas.openxmlformats.org/officeDocument/2006/relationships/image" Target="../media/image1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0.png"/><Relationship Id="rId4" Type="http://schemas.openxmlformats.org/officeDocument/2006/relationships/image" Target="../media/image1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60.png"/><Relationship Id="rId4" Type="http://schemas.openxmlformats.org/officeDocument/2006/relationships/image" Target="../media/image1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60.png"/><Relationship Id="rId4" Type="http://schemas.openxmlformats.org/officeDocument/2006/relationships/image" Target="../media/image1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A08722-D35B-824F-B3F7-507B0CCDC898}"/>
              </a:ext>
            </a:extLst>
          </p:cNvPr>
          <p:cNvSpPr txBox="1"/>
          <p:nvPr/>
        </p:nvSpPr>
        <p:spPr>
          <a:xfrm>
            <a:off x="772510" y="1923394"/>
            <a:ext cx="759897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MGS 723: Geodynamics</a:t>
            </a:r>
          </a:p>
          <a:p>
            <a:pPr algn="ctr"/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Class 23: </a:t>
            </a:r>
            <a:r>
              <a:rPr lang="en-US" sz="29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Fluid Mechanics VI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AA2EED-5F60-1C4E-89B8-2F33DC24F228}"/>
              </a:ext>
            </a:extLst>
          </p:cNvPr>
          <p:cNvSpPr txBox="1"/>
          <p:nvPr/>
        </p:nvSpPr>
        <p:spPr>
          <a:xfrm>
            <a:off x="772510" y="6383099"/>
            <a:ext cx="793835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Main reference for today: Turcotte and Schubert textbook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5ABB89-44CC-6A4A-86ED-2C689C191140}"/>
              </a:ext>
            </a:extLst>
          </p:cNvPr>
          <p:cNvSpPr txBox="1"/>
          <p:nvPr/>
        </p:nvSpPr>
        <p:spPr>
          <a:xfrm>
            <a:off x="1721485" y="3186643"/>
            <a:ext cx="759897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(basic mantle plume calculations)</a:t>
            </a:r>
          </a:p>
        </p:txBody>
      </p:sp>
    </p:spTree>
    <p:extLst>
      <p:ext uri="{BB962C8B-B14F-4D97-AF65-F5344CB8AC3E}">
        <p14:creationId xmlns:p14="http://schemas.microsoft.com/office/powerpoint/2010/main" val="275395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EDF145-1CC1-1E4B-9FC1-B5856B731BC5}"/>
              </a:ext>
            </a:extLst>
          </p:cNvPr>
          <p:cNvSpPr txBox="1"/>
          <p:nvPr/>
        </p:nvSpPr>
        <p:spPr>
          <a:xfrm>
            <a:off x="0" y="36576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Stokes sinker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66E47D1-DF3A-5E4F-9397-B357AE729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24" y="907417"/>
            <a:ext cx="3388319" cy="3156712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AA5C6201-65D8-1244-AEDF-52F68C531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556" y="1696974"/>
            <a:ext cx="4394200" cy="95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387909-138D-DC4B-8914-4D4D667273FD}"/>
              </a:ext>
            </a:extLst>
          </p:cNvPr>
          <p:cNvSpPr txBox="1"/>
          <p:nvPr/>
        </p:nvSpPr>
        <p:spPr>
          <a:xfrm>
            <a:off x="-1589930" y="909578"/>
            <a:ext cx="52159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Becker and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Faccenna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457200" indent="-457200" algn="ctr">
              <a:buFont typeface="Courier New" panose="02070309020205020404" pitchFamily="49" charset="0"/>
              <a:buChar char="o"/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457200" indent="-457200" algn="ctr">
              <a:buFont typeface="Courier New" panose="02070309020205020404" pitchFamily="49" charset="0"/>
              <a:buChar char="o"/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711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EDF145-1CC1-1E4B-9FC1-B5856B731BC5}"/>
              </a:ext>
            </a:extLst>
          </p:cNvPr>
          <p:cNvSpPr txBox="1"/>
          <p:nvPr/>
        </p:nvSpPr>
        <p:spPr>
          <a:xfrm>
            <a:off x="0" y="36576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Stokes sinker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66E47D1-DF3A-5E4F-9397-B357AE729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24" y="907417"/>
            <a:ext cx="3388319" cy="31567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897D43-A1D1-BA4F-8BC9-656B9C66F970}"/>
              </a:ext>
            </a:extLst>
          </p:cNvPr>
          <p:cNvSpPr txBox="1"/>
          <p:nvPr/>
        </p:nvSpPr>
        <p:spPr>
          <a:xfrm>
            <a:off x="-1589930" y="909578"/>
            <a:ext cx="52159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Becker and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Faccenna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457200" indent="-457200" algn="ctr">
              <a:buFont typeface="Courier New" panose="02070309020205020404" pitchFamily="49" charset="0"/>
              <a:buChar char="o"/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457200" indent="-457200" algn="ctr">
              <a:buFont typeface="Courier New" panose="02070309020205020404" pitchFamily="49" charset="0"/>
              <a:buChar char="o"/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AA5C6201-65D8-1244-AEDF-52F68C531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556" y="1696974"/>
            <a:ext cx="4394200" cy="95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EB799D-0088-4843-A206-9B8A54568039}"/>
              </a:ext>
            </a:extLst>
          </p:cNvPr>
          <p:cNvSpPr txBox="1"/>
          <p:nvPr/>
        </p:nvSpPr>
        <p:spPr>
          <a:xfrm>
            <a:off x="-24384" y="4135375"/>
            <a:ext cx="9144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Can combine multiple sinkers (i.e., “</a:t>
            </a:r>
            <a:r>
              <a:rPr lang="en-US" sz="21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slablets</a:t>
            </a:r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”) to approximate slabs)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C96D5D1-8CD0-7E46-B02D-4861DE264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9164" y="4567299"/>
            <a:ext cx="3657962" cy="19898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CB3E85-6850-5541-8D53-CBE35B2C89CA}"/>
              </a:ext>
            </a:extLst>
          </p:cNvPr>
          <p:cNvSpPr txBox="1"/>
          <p:nvPr/>
        </p:nvSpPr>
        <p:spPr>
          <a:xfrm>
            <a:off x="5486775" y="6394329"/>
            <a:ext cx="308598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Ricard et al., 1993, JGR</a:t>
            </a:r>
          </a:p>
        </p:txBody>
      </p:sp>
    </p:spTree>
    <p:extLst>
      <p:ext uri="{BB962C8B-B14F-4D97-AF65-F5344CB8AC3E}">
        <p14:creationId xmlns:p14="http://schemas.microsoft.com/office/powerpoint/2010/main" val="728559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D44691-0327-6B42-A002-7460722F1EA6}"/>
              </a:ext>
            </a:extLst>
          </p:cNvPr>
          <p:cNvSpPr txBox="1"/>
          <p:nvPr/>
        </p:nvSpPr>
        <p:spPr>
          <a:xfrm>
            <a:off x="0" y="36576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Returning to plumes</a:t>
            </a:r>
          </a:p>
        </p:txBody>
      </p:sp>
      <p:pic>
        <p:nvPicPr>
          <p:cNvPr id="3" name="Picture 2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34D61FA4-99BF-394A-8D0E-742AFEEC8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34" y="1207008"/>
            <a:ext cx="8799898" cy="38864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6DBF08-42BD-F946-A0F2-74B97A8E2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133" y="4951730"/>
            <a:ext cx="54483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47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D44691-0327-6B42-A002-7460722F1EA6}"/>
              </a:ext>
            </a:extLst>
          </p:cNvPr>
          <p:cNvSpPr txBox="1"/>
          <p:nvPr/>
        </p:nvSpPr>
        <p:spPr>
          <a:xfrm>
            <a:off x="0" y="36576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Returning to plumes</a:t>
            </a:r>
          </a:p>
        </p:txBody>
      </p:sp>
      <p:pic>
        <p:nvPicPr>
          <p:cNvPr id="7" name="Picture 6" descr="A picture containing text, clock, gauge, device&#10;&#10;Description automatically generated">
            <a:extLst>
              <a:ext uri="{FF2B5EF4-FFF2-40B4-BE49-F238E27FC236}">
                <a16:creationId xmlns:a16="http://schemas.microsoft.com/office/drawing/2014/main" id="{8493A868-8E4B-7C41-91FF-96A590F3C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10" y="659823"/>
            <a:ext cx="2120900" cy="5372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B44239-CA61-EA44-8F29-3CDD59B5FCA3}"/>
              </a:ext>
            </a:extLst>
          </p:cNvPr>
          <p:cNvSpPr txBox="1"/>
          <p:nvPr/>
        </p:nvSpPr>
        <p:spPr>
          <a:xfrm>
            <a:off x="24385" y="513144"/>
            <a:ext cx="196291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T&amp;S, Fig. 6.33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AB55076-1D1F-0E47-9FF6-BAFDA5DDFB5F}"/>
                  </a:ext>
                </a:extLst>
              </p:cNvPr>
              <p:cNvSpPr txBox="1"/>
              <p:nvPr/>
            </p:nvSpPr>
            <p:spPr>
              <a:xfrm>
                <a:off x="2535935" y="674944"/>
                <a:ext cx="6145022" cy="2118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b="1" u="sng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Head</a:t>
                </a:r>
                <a:r>
                  <a:rPr lang="en-US" sz="2300" b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:</a:t>
                </a:r>
              </a:p>
              <a:p>
                <a:endParaRPr lang="en-US" sz="1000" b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𝑈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𝑔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sz="23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 = </m:t>
                      </m:r>
                      <m:f>
                        <m:fPr>
                          <m:ctrlPr>
                            <a:rPr lang="en-US" sz="230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𝑔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3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5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	</a:t>
                </a:r>
              </a:p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	</a:t>
                </a:r>
                <a:endParaRPr lang="en-US" sz="2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AB55076-1D1F-0E47-9FF6-BAFDA5DDF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935" y="674944"/>
                <a:ext cx="6145022" cy="2118016"/>
              </a:xfrm>
              <a:prstGeom prst="rect">
                <a:avLst/>
              </a:prstGeom>
              <a:blipFill>
                <a:blip r:embed="rId4"/>
                <a:stretch>
                  <a:fillRect l="-1443" t="-2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F89401-66C2-CA49-B0FA-A09943D6C91D}"/>
                  </a:ext>
                </a:extLst>
              </p:cNvPr>
              <p:cNvSpPr txBox="1"/>
              <p:nvPr/>
            </p:nvSpPr>
            <p:spPr>
              <a:xfrm>
                <a:off x="6199631" y="582548"/>
                <a:ext cx="3712465" cy="357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− </m:t>
                          </m:r>
                          <m: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6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F89401-66C2-CA49-B0FA-A09943D6C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631" y="582548"/>
                <a:ext cx="3712465" cy="357534"/>
              </a:xfrm>
              <a:prstGeom prst="rect">
                <a:avLst/>
              </a:prstGeom>
              <a:blipFill>
                <a:blip r:embed="rId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2054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D44691-0327-6B42-A002-7460722F1EA6}"/>
              </a:ext>
            </a:extLst>
          </p:cNvPr>
          <p:cNvSpPr txBox="1"/>
          <p:nvPr/>
        </p:nvSpPr>
        <p:spPr>
          <a:xfrm>
            <a:off x="0" y="36576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Returning to plumes</a:t>
            </a:r>
          </a:p>
        </p:txBody>
      </p:sp>
      <p:pic>
        <p:nvPicPr>
          <p:cNvPr id="7" name="Picture 6" descr="A picture containing text, clock, gauge, device&#10;&#10;Description automatically generated">
            <a:extLst>
              <a:ext uri="{FF2B5EF4-FFF2-40B4-BE49-F238E27FC236}">
                <a16:creationId xmlns:a16="http://schemas.microsoft.com/office/drawing/2014/main" id="{8493A868-8E4B-7C41-91FF-96A590F3C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10" y="659823"/>
            <a:ext cx="2120900" cy="5372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B44239-CA61-EA44-8F29-3CDD59B5FCA3}"/>
              </a:ext>
            </a:extLst>
          </p:cNvPr>
          <p:cNvSpPr txBox="1"/>
          <p:nvPr/>
        </p:nvSpPr>
        <p:spPr>
          <a:xfrm>
            <a:off x="24385" y="513144"/>
            <a:ext cx="196291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T&amp;S, Fig. 6.33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AB55076-1D1F-0E47-9FF6-BAFDA5DDFB5F}"/>
                  </a:ext>
                </a:extLst>
              </p:cNvPr>
              <p:cNvSpPr txBox="1"/>
              <p:nvPr/>
            </p:nvSpPr>
            <p:spPr>
              <a:xfrm>
                <a:off x="2535935" y="674944"/>
                <a:ext cx="6145022" cy="4011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b="1" u="sng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Head</a:t>
                </a:r>
                <a:r>
                  <a:rPr lang="en-US" sz="2300" b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:</a:t>
                </a:r>
              </a:p>
              <a:p>
                <a:endParaRPr lang="en-US" sz="1000" b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𝑈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𝑔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sz="23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 = </m:t>
                      </m:r>
                      <m:f>
                        <m:fPr>
                          <m:ctrlPr>
                            <a:rPr lang="en-US" sz="230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𝑔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3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300" b="1" u="sng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Tail</a:t>
                </a:r>
                <a:r>
                  <a:rPr lang="en-US" sz="2300" b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:   </a:t>
                </a:r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Modeled as cylindrical pipe with buoyancy-		    driven flow (T&amp;S Section 6.4 for derivation). 		    </a:t>
                </a:r>
                <a:r>
                  <a:rPr lang="en-US" sz="2000" u="sng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Volume flux</a:t>
                </a:r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given by:</a:t>
                </a:r>
              </a:p>
              <a:p>
                <a:endParaRPr lang="en-US" sz="1000" b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𝑄</m:t>
                      </m:r>
                      <m:r>
                        <a:rPr lang="en-US" sz="2300" i="1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30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 </m:t>
                          </m:r>
                          <m:r>
                            <a:rPr lang="en-US" sz="23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8</m:t>
                          </m:r>
                        </m:den>
                      </m:f>
                      <m:f>
                        <m:fPr>
                          <m:ctrlP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30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 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)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𝑔</m:t>
                          </m:r>
                          <m:sSup>
                            <m:sSup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5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	</a:t>
                </a:r>
              </a:p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	</a:t>
                </a:r>
                <a:endParaRPr lang="en-US" sz="2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AB55076-1D1F-0E47-9FF6-BAFDA5DDF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935" y="674944"/>
                <a:ext cx="6145022" cy="4011676"/>
              </a:xfrm>
              <a:prstGeom prst="rect">
                <a:avLst/>
              </a:prstGeom>
              <a:blipFill>
                <a:blip r:embed="rId4"/>
                <a:stretch>
                  <a:fillRect l="-1443" t="-1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F89401-66C2-CA49-B0FA-A09943D6C91D}"/>
                  </a:ext>
                </a:extLst>
              </p:cNvPr>
              <p:cNvSpPr txBox="1"/>
              <p:nvPr/>
            </p:nvSpPr>
            <p:spPr>
              <a:xfrm>
                <a:off x="6199631" y="582548"/>
                <a:ext cx="3712465" cy="357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− </m:t>
                          </m:r>
                          <m: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6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F89401-66C2-CA49-B0FA-A09943D6C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631" y="582548"/>
                <a:ext cx="3712465" cy="357534"/>
              </a:xfrm>
              <a:prstGeom prst="rect">
                <a:avLst/>
              </a:prstGeom>
              <a:blipFill>
                <a:blip r:embed="rId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2EE38E7-CEDB-BE45-99E7-2649A7D5E95A}"/>
              </a:ext>
            </a:extLst>
          </p:cNvPr>
          <p:cNvSpPr txBox="1"/>
          <p:nvPr/>
        </p:nvSpPr>
        <p:spPr>
          <a:xfrm>
            <a:off x="7775447" y="3624452"/>
            <a:ext cx="1521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[m</a:t>
            </a:r>
            <a:r>
              <a:rPr lang="en-US" sz="16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3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</a:t>
            </a:r>
            <a:r>
              <a:rPr lang="en-US" sz="16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-1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573129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D44691-0327-6B42-A002-7460722F1EA6}"/>
              </a:ext>
            </a:extLst>
          </p:cNvPr>
          <p:cNvSpPr txBox="1"/>
          <p:nvPr/>
        </p:nvSpPr>
        <p:spPr>
          <a:xfrm>
            <a:off x="0" y="36576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Returning to plumes</a:t>
            </a:r>
          </a:p>
        </p:txBody>
      </p:sp>
      <p:pic>
        <p:nvPicPr>
          <p:cNvPr id="7" name="Picture 6" descr="A picture containing text, clock, gauge, device&#10;&#10;Description automatically generated">
            <a:extLst>
              <a:ext uri="{FF2B5EF4-FFF2-40B4-BE49-F238E27FC236}">
                <a16:creationId xmlns:a16="http://schemas.microsoft.com/office/drawing/2014/main" id="{8493A868-8E4B-7C41-91FF-96A590F3C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10" y="659823"/>
            <a:ext cx="2120900" cy="5372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B44239-CA61-EA44-8F29-3CDD59B5FCA3}"/>
              </a:ext>
            </a:extLst>
          </p:cNvPr>
          <p:cNvSpPr txBox="1"/>
          <p:nvPr/>
        </p:nvSpPr>
        <p:spPr>
          <a:xfrm>
            <a:off x="24385" y="513144"/>
            <a:ext cx="196291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T&amp;S, Fig. 6.33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AB55076-1D1F-0E47-9FF6-BAFDA5DDFB5F}"/>
                  </a:ext>
                </a:extLst>
              </p:cNvPr>
              <p:cNvSpPr txBox="1"/>
              <p:nvPr/>
            </p:nvSpPr>
            <p:spPr>
              <a:xfrm>
                <a:off x="2535935" y="674944"/>
                <a:ext cx="6145022" cy="4011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b="1" u="sng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Head</a:t>
                </a:r>
                <a:r>
                  <a:rPr lang="en-US" sz="2300" b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:</a:t>
                </a:r>
              </a:p>
              <a:p>
                <a:endParaRPr lang="en-US" sz="1000" b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𝑈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𝑔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sz="23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 = </m:t>
                      </m:r>
                      <m:f>
                        <m:fPr>
                          <m:ctrlPr>
                            <a:rPr lang="en-US" sz="230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𝑔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3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300" b="1" u="sng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Tail</a:t>
                </a:r>
                <a:r>
                  <a:rPr lang="en-US" sz="2300" b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:   </a:t>
                </a:r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Modeled as cylindrical pipe with buoyancy-		    driven flow (T&amp;S Section 6.4 for derivation). 		    </a:t>
                </a:r>
                <a:r>
                  <a:rPr lang="en-US" sz="2000" u="sng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Volume flux</a:t>
                </a:r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given by:</a:t>
                </a:r>
              </a:p>
              <a:p>
                <a:endParaRPr lang="en-US" sz="1000" b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𝑄</m:t>
                      </m:r>
                      <m:r>
                        <a:rPr lang="en-US" sz="2300" i="1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30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 </m:t>
                          </m:r>
                          <m:r>
                            <a:rPr lang="en-US" sz="23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8</m:t>
                          </m:r>
                        </m:den>
                      </m:f>
                      <m:f>
                        <m:fPr>
                          <m:ctrlP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30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 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)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𝑔</m:t>
                          </m:r>
                          <m:sSup>
                            <m:sSup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5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	</a:t>
                </a:r>
              </a:p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	</a:t>
                </a:r>
                <a:endParaRPr lang="en-US" sz="2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AB55076-1D1F-0E47-9FF6-BAFDA5DDF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935" y="674944"/>
                <a:ext cx="6145022" cy="4011676"/>
              </a:xfrm>
              <a:prstGeom prst="rect">
                <a:avLst/>
              </a:prstGeom>
              <a:blipFill>
                <a:blip r:embed="rId4"/>
                <a:stretch>
                  <a:fillRect l="-1443" t="-1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F89401-66C2-CA49-B0FA-A09943D6C91D}"/>
                  </a:ext>
                </a:extLst>
              </p:cNvPr>
              <p:cNvSpPr txBox="1"/>
              <p:nvPr/>
            </p:nvSpPr>
            <p:spPr>
              <a:xfrm>
                <a:off x="6199631" y="582548"/>
                <a:ext cx="3712465" cy="357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− </m:t>
                          </m:r>
                          <m: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6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F89401-66C2-CA49-B0FA-A09943D6C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631" y="582548"/>
                <a:ext cx="3712465" cy="357534"/>
              </a:xfrm>
              <a:prstGeom prst="rect">
                <a:avLst/>
              </a:prstGeom>
              <a:blipFill>
                <a:blip r:embed="rId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2EE38E7-CEDB-BE45-99E7-2649A7D5E95A}"/>
              </a:ext>
            </a:extLst>
          </p:cNvPr>
          <p:cNvSpPr txBox="1"/>
          <p:nvPr/>
        </p:nvSpPr>
        <p:spPr>
          <a:xfrm>
            <a:off x="7775447" y="3624452"/>
            <a:ext cx="1521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[m</a:t>
            </a:r>
            <a:r>
              <a:rPr lang="en-US" sz="16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3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</a:t>
            </a:r>
            <a:r>
              <a:rPr lang="en-US" sz="16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-1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]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8D0C8D-BF36-8544-8979-879CFE4B2F7D}"/>
              </a:ext>
            </a:extLst>
          </p:cNvPr>
          <p:cNvSpPr/>
          <p:nvPr/>
        </p:nvSpPr>
        <p:spPr>
          <a:xfrm>
            <a:off x="755904" y="2555022"/>
            <a:ext cx="731519" cy="686181"/>
          </a:xfrm>
          <a:custGeom>
            <a:avLst/>
            <a:gdLst>
              <a:gd name="connsiteX0" fmla="*/ 0 w 463296"/>
              <a:gd name="connsiteY0" fmla="*/ 499872 h 516335"/>
              <a:gd name="connsiteX1" fmla="*/ 85344 w 463296"/>
              <a:gd name="connsiteY1" fmla="*/ 512064 h 516335"/>
              <a:gd name="connsiteX2" fmla="*/ 219456 w 463296"/>
              <a:gd name="connsiteY2" fmla="*/ 499872 h 516335"/>
              <a:gd name="connsiteX3" fmla="*/ 195072 w 463296"/>
              <a:gd name="connsiteY3" fmla="*/ 426720 h 516335"/>
              <a:gd name="connsiteX4" fmla="*/ 134112 w 463296"/>
              <a:gd name="connsiteY4" fmla="*/ 316992 h 516335"/>
              <a:gd name="connsiteX5" fmla="*/ 146304 w 463296"/>
              <a:gd name="connsiteY5" fmla="*/ 219456 h 516335"/>
              <a:gd name="connsiteX6" fmla="*/ 170688 w 463296"/>
              <a:gd name="connsiteY6" fmla="*/ 182880 h 516335"/>
              <a:gd name="connsiteX7" fmla="*/ 207264 w 463296"/>
              <a:gd name="connsiteY7" fmla="*/ 170688 h 516335"/>
              <a:gd name="connsiteX8" fmla="*/ 329184 w 463296"/>
              <a:gd name="connsiteY8" fmla="*/ 158496 h 516335"/>
              <a:gd name="connsiteX9" fmla="*/ 414528 w 463296"/>
              <a:gd name="connsiteY9" fmla="*/ 73152 h 516335"/>
              <a:gd name="connsiteX10" fmla="*/ 438912 w 463296"/>
              <a:gd name="connsiteY10" fmla="*/ 36576 h 516335"/>
              <a:gd name="connsiteX11" fmla="*/ 463296 w 463296"/>
              <a:gd name="connsiteY11" fmla="*/ 0 h 516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3296" h="516335">
                <a:moveTo>
                  <a:pt x="0" y="499872"/>
                </a:moveTo>
                <a:cubicBezTo>
                  <a:pt x="28448" y="503936"/>
                  <a:pt x="56607" y="512064"/>
                  <a:pt x="85344" y="512064"/>
                </a:cubicBezTo>
                <a:cubicBezTo>
                  <a:pt x="130232" y="512064"/>
                  <a:pt x="184023" y="527431"/>
                  <a:pt x="219456" y="499872"/>
                </a:cubicBezTo>
                <a:cubicBezTo>
                  <a:pt x="239745" y="484092"/>
                  <a:pt x="209329" y="448106"/>
                  <a:pt x="195072" y="426720"/>
                </a:cubicBezTo>
                <a:cubicBezTo>
                  <a:pt x="139175" y="342875"/>
                  <a:pt x="155571" y="381370"/>
                  <a:pt x="134112" y="316992"/>
                </a:cubicBezTo>
                <a:cubicBezTo>
                  <a:pt x="138176" y="284480"/>
                  <a:pt x="137683" y="251067"/>
                  <a:pt x="146304" y="219456"/>
                </a:cubicBezTo>
                <a:cubicBezTo>
                  <a:pt x="150159" y="205319"/>
                  <a:pt x="159246" y="192034"/>
                  <a:pt x="170688" y="182880"/>
                </a:cubicBezTo>
                <a:cubicBezTo>
                  <a:pt x="180723" y="174852"/>
                  <a:pt x="194562" y="172642"/>
                  <a:pt x="207264" y="170688"/>
                </a:cubicBezTo>
                <a:cubicBezTo>
                  <a:pt x="247632" y="164478"/>
                  <a:pt x="288544" y="162560"/>
                  <a:pt x="329184" y="158496"/>
                </a:cubicBezTo>
                <a:cubicBezTo>
                  <a:pt x="393562" y="137037"/>
                  <a:pt x="358631" y="156997"/>
                  <a:pt x="414528" y="73152"/>
                </a:cubicBezTo>
                <a:lnTo>
                  <a:pt x="438912" y="36576"/>
                </a:lnTo>
                <a:lnTo>
                  <a:pt x="463296" y="0"/>
                </a:lnTo>
              </a:path>
            </a:pathLst>
          </a:custGeom>
          <a:noFill/>
          <a:ln w="28575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8CAD261-4585-1B43-9068-D37D12D1CCD4}"/>
                  </a:ext>
                </a:extLst>
              </p:cNvPr>
              <p:cNvSpPr txBox="1"/>
              <p:nvPr/>
            </p:nvSpPr>
            <p:spPr>
              <a:xfrm>
                <a:off x="-210059" y="3269826"/>
                <a:ext cx="1709674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𝑄</m:t>
                      </m:r>
                      <m:r>
                        <a:rPr lang="en-US" sz="21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=</m:t>
                      </m:r>
                      <m:r>
                        <a:rPr lang="en-US" sz="21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𝑈</m:t>
                      </m:r>
                      <m:r>
                        <a:rPr lang="en-US" sz="21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sz="21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1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100" dirty="0">
                  <a:solidFill>
                    <a:srgbClr val="FF0000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8CAD261-4585-1B43-9068-D37D12D1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0059" y="3269826"/>
                <a:ext cx="1709674" cy="415498"/>
              </a:xfrm>
              <a:prstGeom prst="rect">
                <a:avLst/>
              </a:prstGeom>
              <a:blipFill>
                <a:blip r:embed="rId6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5435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D44691-0327-6B42-A002-7460722F1EA6}"/>
              </a:ext>
            </a:extLst>
          </p:cNvPr>
          <p:cNvSpPr txBox="1"/>
          <p:nvPr/>
        </p:nvSpPr>
        <p:spPr>
          <a:xfrm>
            <a:off x="0" y="36576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Returning to plumes</a:t>
            </a:r>
          </a:p>
        </p:txBody>
      </p:sp>
      <p:pic>
        <p:nvPicPr>
          <p:cNvPr id="7" name="Picture 6" descr="A picture containing text, clock, gauge, device&#10;&#10;Description automatically generated">
            <a:extLst>
              <a:ext uri="{FF2B5EF4-FFF2-40B4-BE49-F238E27FC236}">
                <a16:creationId xmlns:a16="http://schemas.microsoft.com/office/drawing/2014/main" id="{8493A868-8E4B-7C41-91FF-96A590F3C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10" y="659823"/>
            <a:ext cx="2120900" cy="5372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B44239-CA61-EA44-8F29-3CDD59B5FCA3}"/>
              </a:ext>
            </a:extLst>
          </p:cNvPr>
          <p:cNvSpPr txBox="1"/>
          <p:nvPr/>
        </p:nvSpPr>
        <p:spPr>
          <a:xfrm>
            <a:off x="24385" y="513144"/>
            <a:ext cx="196291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T&amp;S, Fig. 6.33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AB55076-1D1F-0E47-9FF6-BAFDA5DDFB5F}"/>
                  </a:ext>
                </a:extLst>
              </p:cNvPr>
              <p:cNvSpPr txBox="1"/>
              <p:nvPr/>
            </p:nvSpPr>
            <p:spPr>
              <a:xfrm>
                <a:off x="2535935" y="674944"/>
                <a:ext cx="6145022" cy="51358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b="1" u="sng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Head</a:t>
                </a:r>
                <a:r>
                  <a:rPr lang="en-US" sz="2300" b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:</a:t>
                </a:r>
              </a:p>
              <a:p>
                <a:endParaRPr lang="en-US" sz="1000" b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𝑈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𝑔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sz="23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 = </m:t>
                      </m:r>
                      <m:f>
                        <m:fPr>
                          <m:ctrlPr>
                            <a:rPr lang="en-US" sz="230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𝑔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3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300" b="1" u="sng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Tail</a:t>
                </a:r>
                <a:r>
                  <a:rPr lang="en-US" sz="2300" b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:   </a:t>
                </a:r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Modeled as cylindrical pipe with buoyancy-		    driven flow (T&amp;S Section 6.4 for derivation). 		    </a:t>
                </a:r>
                <a:r>
                  <a:rPr lang="en-US" sz="2000" u="sng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Volume flux</a:t>
                </a:r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given by:</a:t>
                </a:r>
              </a:p>
              <a:p>
                <a:endParaRPr lang="en-US" sz="1000" b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𝑄</m:t>
                      </m:r>
                      <m:r>
                        <a:rPr lang="en-US" sz="2300" i="1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30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 </m:t>
                          </m:r>
                          <m:r>
                            <a:rPr lang="en-US" sz="23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8</m:t>
                          </m:r>
                        </m:den>
                      </m:f>
                      <m:f>
                        <m:fPr>
                          <m:ctrlP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30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 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)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𝑔</m:t>
                          </m:r>
                          <m:sSup>
                            <m:sSup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5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	</a:t>
                </a:r>
              </a:p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	   </a:t>
                </a:r>
                <a:r>
                  <a:rPr lang="en-US" sz="2000" u="sng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Buoyancy flux</a:t>
                </a:r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given by: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𝐵</m:t>
                      </m:r>
                      <m:r>
                        <a:rPr lang="en-US" sz="2300" i="1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=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𝑄</m:t>
                      </m:r>
                      <m:r>
                        <a:rPr lang="en-US" sz="2300" i="1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2300" i="1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300" i="1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)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 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8</m:t>
                          </m:r>
                        </m:den>
                      </m:f>
                      <m:f>
                        <m:fPr>
                          <m:ctrlPr>
                            <a:rPr lang="en-US" sz="230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  <a:ea typeface="Segoe UI Symbol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  <a:ea typeface="Segoe UI Symbol" panose="020B0502040204020203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  <a:ea typeface="Segoe UI Symbol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  <a:ea typeface="Segoe UI Symbol" panose="020B0502040204020203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𝑔</m:t>
                          </m:r>
                          <m:sSup>
                            <m:sSup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4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  <a:ea typeface="Segoe UI Symbol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  <a:ea typeface="Segoe UI Symbol" panose="020B0502040204020203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AB55076-1D1F-0E47-9FF6-BAFDA5DDF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935" y="674944"/>
                <a:ext cx="6145022" cy="5135893"/>
              </a:xfrm>
              <a:prstGeom prst="rect">
                <a:avLst/>
              </a:prstGeom>
              <a:blipFill>
                <a:blip r:embed="rId4"/>
                <a:stretch>
                  <a:fillRect l="-1443" t="-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F89401-66C2-CA49-B0FA-A09943D6C91D}"/>
                  </a:ext>
                </a:extLst>
              </p:cNvPr>
              <p:cNvSpPr txBox="1"/>
              <p:nvPr/>
            </p:nvSpPr>
            <p:spPr>
              <a:xfrm>
                <a:off x="6199631" y="582548"/>
                <a:ext cx="3712465" cy="357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− </m:t>
                          </m:r>
                          <m: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6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F89401-66C2-CA49-B0FA-A09943D6C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631" y="582548"/>
                <a:ext cx="3712465" cy="357534"/>
              </a:xfrm>
              <a:prstGeom prst="rect">
                <a:avLst/>
              </a:prstGeom>
              <a:blipFill>
                <a:blip r:embed="rId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2EE38E7-CEDB-BE45-99E7-2649A7D5E95A}"/>
              </a:ext>
            </a:extLst>
          </p:cNvPr>
          <p:cNvSpPr txBox="1"/>
          <p:nvPr/>
        </p:nvSpPr>
        <p:spPr>
          <a:xfrm>
            <a:off x="7775447" y="3624452"/>
            <a:ext cx="1521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[m</a:t>
            </a:r>
            <a:r>
              <a:rPr lang="en-US" sz="16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3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</a:t>
            </a:r>
            <a:r>
              <a:rPr lang="en-US" sz="16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-1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B9AFFC-EA8B-9F49-BDA8-AAC27BA63AD1}"/>
              </a:ext>
            </a:extLst>
          </p:cNvPr>
          <p:cNvSpPr txBox="1"/>
          <p:nvPr/>
        </p:nvSpPr>
        <p:spPr>
          <a:xfrm>
            <a:off x="8380728" y="5215508"/>
            <a:ext cx="9157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[kgs</a:t>
            </a:r>
            <a:r>
              <a:rPr lang="en-US" sz="16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-1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360600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D44691-0327-6B42-A002-7460722F1EA6}"/>
              </a:ext>
            </a:extLst>
          </p:cNvPr>
          <p:cNvSpPr txBox="1"/>
          <p:nvPr/>
        </p:nvSpPr>
        <p:spPr>
          <a:xfrm>
            <a:off x="0" y="36576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Returning to plumes</a:t>
            </a:r>
          </a:p>
        </p:txBody>
      </p:sp>
      <p:pic>
        <p:nvPicPr>
          <p:cNvPr id="7" name="Picture 6" descr="A picture containing text, clock, gauge, device&#10;&#10;Description automatically generated">
            <a:extLst>
              <a:ext uri="{FF2B5EF4-FFF2-40B4-BE49-F238E27FC236}">
                <a16:creationId xmlns:a16="http://schemas.microsoft.com/office/drawing/2014/main" id="{8493A868-8E4B-7C41-91FF-96A590F3C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10" y="659823"/>
            <a:ext cx="2120900" cy="5372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B44239-CA61-EA44-8F29-3CDD59B5FCA3}"/>
              </a:ext>
            </a:extLst>
          </p:cNvPr>
          <p:cNvSpPr txBox="1"/>
          <p:nvPr/>
        </p:nvSpPr>
        <p:spPr>
          <a:xfrm>
            <a:off x="24385" y="513144"/>
            <a:ext cx="196291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T&amp;S, Fig. 6.33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AB55076-1D1F-0E47-9FF6-BAFDA5DDFB5F}"/>
                  </a:ext>
                </a:extLst>
              </p:cNvPr>
              <p:cNvSpPr txBox="1"/>
              <p:nvPr/>
            </p:nvSpPr>
            <p:spPr>
              <a:xfrm>
                <a:off x="2535935" y="674944"/>
                <a:ext cx="6145022" cy="51358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b="1" u="sng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Head</a:t>
                </a:r>
                <a:r>
                  <a:rPr lang="en-US" sz="2300" b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:</a:t>
                </a:r>
              </a:p>
              <a:p>
                <a:endParaRPr lang="en-US" sz="1000" b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𝑈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𝑔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sz="23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 = </m:t>
                      </m:r>
                      <m:f>
                        <m:fPr>
                          <m:ctrlPr>
                            <a:rPr lang="en-US" sz="230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𝑔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3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300" b="1" u="sng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Tail</a:t>
                </a:r>
                <a:r>
                  <a:rPr lang="en-US" sz="2300" b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:   </a:t>
                </a:r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Modeled as cylindrical pipe with buoyancy-		    driven flow (T&amp;S Section 6.4 for derivation). 		    </a:t>
                </a:r>
                <a:r>
                  <a:rPr lang="en-US" sz="2000" u="sng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Volume flux</a:t>
                </a:r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given by:</a:t>
                </a:r>
              </a:p>
              <a:p>
                <a:endParaRPr lang="en-US" sz="1000" b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𝑄</m:t>
                      </m:r>
                      <m:r>
                        <a:rPr lang="en-US" sz="2300" i="1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30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 </m:t>
                          </m:r>
                          <m:r>
                            <a:rPr lang="en-US" sz="23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8</m:t>
                          </m:r>
                        </m:den>
                      </m:f>
                      <m:f>
                        <m:fPr>
                          <m:ctrlP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30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 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)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𝑔</m:t>
                          </m:r>
                          <m:sSup>
                            <m:sSup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5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	</a:t>
                </a:r>
              </a:p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	   </a:t>
                </a:r>
                <a:r>
                  <a:rPr lang="en-US" sz="2000" u="sng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Buoyancy flux</a:t>
                </a:r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given by: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𝐵</m:t>
                      </m:r>
                      <m:r>
                        <a:rPr lang="en-US" sz="2300" i="1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=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𝑄</m:t>
                      </m:r>
                      <m:r>
                        <a:rPr lang="en-US" sz="2300" i="1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2300" i="1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300" i="1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)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 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8</m:t>
                          </m:r>
                        </m:den>
                      </m:f>
                      <m:f>
                        <m:fPr>
                          <m:ctrlPr>
                            <a:rPr lang="en-US" sz="230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  <a:ea typeface="Segoe UI Symbol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  <a:ea typeface="Segoe UI Symbol" panose="020B0502040204020203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  <a:ea typeface="Segoe UI Symbol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  <a:ea typeface="Segoe UI Symbol" panose="020B0502040204020203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𝑔</m:t>
                          </m:r>
                          <m:sSup>
                            <m:sSup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4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  <a:ea typeface="Segoe UI Symbol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  <a:ea typeface="Segoe UI Symbol" panose="020B0502040204020203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AB55076-1D1F-0E47-9FF6-BAFDA5DDF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935" y="674944"/>
                <a:ext cx="6145022" cy="5135893"/>
              </a:xfrm>
              <a:prstGeom prst="rect">
                <a:avLst/>
              </a:prstGeom>
              <a:blipFill>
                <a:blip r:embed="rId4"/>
                <a:stretch>
                  <a:fillRect l="-1443" t="-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F89401-66C2-CA49-B0FA-A09943D6C91D}"/>
                  </a:ext>
                </a:extLst>
              </p:cNvPr>
              <p:cNvSpPr txBox="1"/>
              <p:nvPr/>
            </p:nvSpPr>
            <p:spPr>
              <a:xfrm>
                <a:off x="6199631" y="582548"/>
                <a:ext cx="3712465" cy="357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− </m:t>
                          </m:r>
                          <m: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6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F89401-66C2-CA49-B0FA-A09943D6C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631" y="582548"/>
                <a:ext cx="3712465" cy="357534"/>
              </a:xfrm>
              <a:prstGeom prst="rect">
                <a:avLst/>
              </a:prstGeom>
              <a:blipFill>
                <a:blip r:embed="rId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2EE38E7-CEDB-BE45-99E7-2649A7D5E95A}"/>
              </a:ext>
            </a:extLst>
          </p:cNvPr>
          <p:cNvSpPr txBox="1"/>
          <p:nvPr/>
        </p:nvSpPr>
        <p:spPr>
          <a:xfrm>
            <a:off x="7775447" y="3624452"/>
            <a:ext cx="1521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[m</a:t>
            </a:r>
            <a:r>
              <a:rPr lang="en-US" sz="16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3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</a:t>
            </a:r>
            <a:r>
              <a:rPr lang="en-US" sz="16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-1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B9AFFC-EA8B-9F49-BDA8-AAC27BA63AD1}"/>
              </a:ext>
            </a:extLst>
          </p:cNvPr>
          <p:cNvSpPr txBox="1"/>
          <p:nvPr/>
        </p:nvSpPr>
        <p:spPr>
          <a:xfrm>
            <a:off x="8380728" y="5215508"/>
            <a:ext cx="9157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[kgs</a:t>
            </a:r>
            <a:r>
              <a:rPr lang="en-US" sz="16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-1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2E5681-617D-4A4B-B2CE-994605207EF4}"/>
                  </a:ext>
                </a:extLst>
              </p:cNvPr>
              <p:cNvSpPr txBox="1"/>
              <p:nvPr/>
            </p:nvSpPr>
            <p:spPr>
              <a:xfrm>
                <a:off x="1304546" y="5790434"/>
                <a:ext cx="7839454" cy="4862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u="sng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Heat flux</a:t>
                </a:r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: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𝐻</m:t>
                        </m:r>
                      </m:sub>
                    </m:sSub>
                    <m:r>
                      <a:rPr lang="en-US" sz="23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𝑚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𝑐</m:t>
                    </m:r>
                    <m:d>
                      <m:dPr>
                        <m:ctrlPr>
                          <a:rPr lang="en-US" sz="2300" b="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3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23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3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3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sz="23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𝑄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300" b="0" i="1" dirty="0" err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𝑐𝐵</m:t>
                    </m:r>
                    <m:r>
                      <a:rPr lang="en-US" sz="2300" b="0" i="1" dirty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/</m:t>
                    </m:r>
                    <m:r>
                      <a:rPr lang="en-US" sz="23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2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2E5681-617D-4A4B-B2CE-994605207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546" y="5790434"/>
                <a:ext cx="7839454" cy="486223"/>
              </a:xfrm>
              <a:prstGeom prst="rect">
                <a:avLst/>
              </a:prstGeom>
              <a:blipFill>
                <a:blip r:embed="rId6"/>
                <a:stretch>
                  <a:fillRect l="-809"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3BB46551-6543-1749-8553-2AE6E5D1141D}"/>
              </a:ext>
            </a:extLst>
          </p:cNvPr>
          <p:cNvSpPr txBox="1"/>
          <p:nvPr/>
        </p:nvSpPr>
        <p:spPr>
          <a:xfrm>
            <a:off x="6946391" y="5936898"/>
            <a:ext cx="1297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[J/S = W]</a:t>
            </a:r>
          </a:p>
        </p:txBody>
      </p:sp>
    </p:spTree>
    <p:extLst>
      <p:ext uri="{BB962C8B-B14F-4D97-AF65-F5344CB8AC3E}">
        <p14:creationId xmlns:p14="http://schemas.microsoft.com/office/powerpoint/2010/main" val="871374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D44691-0327-6B42-A002-7460722F1EA6}"/>
              </a:ext>
            </a:extLst>
          </p:cNvPr>
          <p:cNvSpPr txBox="1"/>
          <p:nvPr/>
        </p:nvSpPr>
        <p:spPr>
          <a:xfrm>
            <a:off x="0" y="36576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Returning to plumes</a:t>
            </a:r>
          </a:p>
        </p:txBody>
      </p:sp>
      <p:pic>
        <p:nvPicPr>
          <p:cNvPr id="7" name="Picture 6" descr="A picture containing text, clock, gauge, device&#10;&#10;Description automatically generated">
            <a:extLst>
              <a:ext uri="{FF2B5EF4-FFF2-40B4-BE49-F238E27FC236}">
                <a16:creationId xmlns:a16="http://schemas.microsoft.com/office/drawing/2014/main" id="{8493A868-8E4B-7C41-91FF-96A590F3C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10" y="659823"/>
            <a:ext cx="2120900" cy="5372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B44239-CA61-EA44-8F29-3CDD59B5FCA3}"/>
              </a:ext>
            </a:extLst>
          </p:cNvPr>
          <p:cNvSpPr txBox="1"/>
          <p:nvPr/>
        </p:nvSpPr>
        <p:spPr>
          <a:xfrm>
            <a:off x="24385" y="513144"/>
            <a:ext cx="196291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T&amp;S, Fig. 6.33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AB55076-1D1F-0E47-9FF6-BAFDA5DDFB5F}"/>
                  </a:ext>
                </a:extLst>
              </p:cNvPr>
              <p:cNvSpPr txBox="1"/>
              <p:nvPr/>
            </p:nvSpPr>
            <p:spPr>
              <a:xfrm>
                <a:off x="2535935" y="674944"/>
                <a:ext cx="6145022" cy="51358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b="1" u="sng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Head</a:t>
                </a:r>
                <a:r>
                  <a:rPr lang="en-US" sz="2300" b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:</a:t>
                </a:r>
              </a:p>
              <a:p>
                <a:endParaRPr lang="en-US" sz="1000" b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𝑈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𝑔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sz="23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 = </m:t>
                      </m:r>
                      <m:f>
                        <m:fPr>
                          <m:ctrlPr>
                            <a:rPr lang="en-US" sz="230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𝑔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3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300" b="1" u="sng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Tail</a:t>
                </a:r>
                <a:r>
                  <a:rPr lang="en-US" sz="2300" b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:   </a:t>
                </a:r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Modeled as cylindrical pipe with buoyancy-		    driven flow (T&amp;S Section 6.4 for derivation). 		    </a:t>
                </a:r>
                <a:r>
                  <a:rPr lang="en-US" sz="2000" u="sng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Volume flux</a:t>
                </a:r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given by:</a:t>
                </a:r>
              </a:p>
              <a:p>
                <a:endParaRPr lang="en-US" sz="1000" b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𝑄</m:t>
                      </m:r>
                      <m:r>
                        <a:rPr lang="en-US" sz="2300" i="1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30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 </m:t>
                          </m:r>
                          <m:r>
                            <a:rPr lang="en-US" sz="23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8</m:t>
                          </m:r>
                        </m:den>
                      </m:f>
                      <m:f>
                        <m:fPr>
                          <m:ctrlP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30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 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)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𝑔</m:t>
                          </m:r>
                          <m:sSup>
                            <m:sSup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5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	</a:t>
                </a:r>
              </a:p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	   </a:t>
                </a:r>
                <a:r>
                  <a:rPr lang="en-US" sz="2000" u="sng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Buoyancy flux</a:t>
                </a:r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given by: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𝐵</m:t>
                      </m:r>
                      <m:r>
                        <a:rPr lang="en-US" sz="2300" i="1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=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𝑄</m:t>
                      </m:r>
                      <m:r>
                        <a:rPr lang="en-US" sz="2300" i="1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2300" i="1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300" i="1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)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 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8</m:t>
                          </m:r>
                        </m:den>
                      </m:f>
                      <m:f>
                        <m:fPr>
                          <m:ctrlPr>
                            <a:rPr lang="en-US" sz="230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  <a:ea typeface="Segoe UI Symbol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  <a:ea typeface="Segoe UI Symbol" panose="020B0502040204020203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  <a:ea typeface="Segoe UI Symbol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  <a:ea typeface="Segoe UI Symbol" panose="020B0502040204020203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3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𝑔</m:t>
                          </m:r>
                          <m:sSup>
                            <m:sSup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4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  <a:ea typeface="Segoe UI Symbol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  <a:ea typeface="Segoe UI Symbol" panose="020B0502040204020203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AB55076-1D1F-0E47-9FF6-BAFDA5DDF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935" y="674944"/>
                <a:ext cx="6145022" cy="5135893"/>
              </a:xfrm>
              <a:prstGeom prst="rect">
                <a:avLst/>
              </a:prstGeom>
              <a:blipFill>
                <a:blip r:embed="rId4"/>
                <a:stretch>
                  <a:fillRect l="-1443" t="-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F89401-66C2-CA49-B0FA-A09943D6C91D}"/>
                  </a:ext>
                </a:extLst>
              </p:cNvPr>
              <p:cNvSpPr txBox="1"/>
              <p:nvPr/>
            </p:nvSpPr>
            <p:spPr>
              <a:xfrm>
                <a:off x="6199631" y="582548"/>
                <a:ext cx="3712465" cy="357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− </m:t>
                          </m:r>
                          <m: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6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F89401-66C2-CA49-B0FA-A09943D6C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631" y="582548"/>
                <a:ext cx="3712465" cy="357534"/>
              </a:xfrm>
              <a:prstGeom prst="rect">
                <a:avLst/>
              </a:prstGeom>
              <a:blipFill>
                <a:blip r:embed="rId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2EE38E7-CEDB-BE45-99E7-2649A7D5E95A}"/>
              </a:ext>
            </a:extLst>
          </p:cNvPr>
          <p:cNvSpPr txBox="1"/>
          <p:nvPr/>
        </p:nvSpPr>
        <p:spPr>
          <a:xfrm>
            <a:off x="7775447" y="3624452"/>
            <a:ext cx="1521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[m</a:t>
            </a:r>
            <a:r>
              <a:rPr lang="en-US" sz="16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3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</a:t>
            </a:r>
            <a:r>
              <a:rPr lang="en-US" sz="16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-1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B9AFFC-EA8B-9F49-BDA8-AAC27BA63AD1}"/>
              </a:ext>
            </a:extLst>
          </p:cNvPr>
          <p:cNvSpPr txBox="1"/>
          <p:nvPr/>
        </p:nvSpPr>
        <p:spPr>
          <a:xfrm>
            <a:off x="8380728" y="5215508"/>
            <a:ext cx="9157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[kgs</a:t>
            </a:r>
            <a:r>
              <a:rPr lang="en-US" sz="16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-1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2E5681-617D-4A4B-B2CE-994605207EF4}"/>
                  </a:ext>
                </a:extLst>
              </p:cNvPr>
              <p:cNvSpPr txBox="1"/>
              <p:nvPr/>
            </p:nvSpPr>
            <p:spPr>
              <a:xfrm>
                <a:off x="1304546" y="5790434"/>
                <a:ext cx="7839454" cy="4862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u="sng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Heat flux</a:t>
                </a:r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: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𝐻</m:t>
                        </m:r>
                      </m:sub>
                    </m:sSub>
                    <m:r>
                      <a:rPr lang="en-US" sz="23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𝑚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𝑐</m:t>
                    </m:r>
                    <m:d>
                      <m:dPr>
                        <m:ctrlPr>
                          <a:rPr lang="en-US" sz="2300" b="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3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23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3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300" i="1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sz="23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𝑄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a:rPr lang="en-US" sz="2300" b="0" i="1" dirty="0" err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𝑐</m:t>
                    </m:r>
                    <m:r>
                      <a:rPr lang="en-US" sz="23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𝐵</m:t>
                    </m:r>
                    <m:r>
                      <a:rPr lang="en-US" sz="2300" b="0" i="1" dirty="0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/</m:t>
                    </m:r>
                    <m:r>
                      <a:rPr lang="en-US" sz="23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2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2E5681-617D-4A4B-B2CE-994605207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546" y="5790434"/>
                <a:ext cx="7839454" cy="486223"/>
              </a:xfrm>
              <a:prstGeom prst="rect">
                <a:avLst/>
              </a:prstGeom>
              <a:blipFill>
                <a:blip r:embed="rId6"/>
                <a:stretch>
                  <a:fillRect l="-809"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3BB46551-6543-1749-8553-2AE6E5D1141D}"/>
              </a:ext>
            </a:extLst>
          </p:cNvPr>
          <p:cNvSpPr txBox="1"/>
          <p:nvPr/>
        </p:nvSpPr>
        <p:spPr>
          <a:xfrm>
            <a:off x="6946391" y="5936898"/>
            <a:ext cx="1297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[J/S = W]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AA4697-19A6-374E-ACE1-99F2ADB2B7BD}"/>
              </a:ext>
            </a:extLst>
          </p:cNvPr>
          <p:cNvSpPr txBox="1"/>
          <p:nvPr/>
        </p:nvSpPr>
        <p:spPr>
          <a:xfrm>
            <a:off x="4136136" y="6213950"/>
            <a:ext cx="783945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rgbClr val="00B05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Can estimate observationally</a:t>
            </a:r>
          </a:p>
        </p:txBody>
      </p:sp>
    </p:spTree>
    <p:extLst>
      <p:ext uri="{BB962C8B-B14F-4D97-AF65-F5344CB8AC3E}">
        <p14:creationId xmlns:p14="http://schemas.microsoft.com/office/powerpoint/2010/main" val="4212405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FE9D33E8-81EF-BD40-8DBC-776526F00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033" y="830646"/>
            <a:ext cx="4922047" cy="20884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D44691-0327-6B42-A002-7460722F1EA6}"/>
              </a:ext>
            </a:extLst>
          </p:cNvPr>
          <p:cNvSpPr txBox="1"/>
          <p:nvPr/>
        </p:nvSpPr>
        <p:spPr>
          <a:xfrm>
            <a:off x="0" y="36576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Hawaiian plume</a:t>
            </a:r>
          </a:p>
        </p:txBody>
      </p:sp>
      <p:pic>
        <p:nvPicPr>
          <p:cNvPr id="5" name="Picture 4" descr="Chart, diagram, scatter chart&#10;&#10;Description automatically generated">
            <a:extLst>
              <a:ext uri="{FF2B5EF4-FFF2-40B4-BE49-F238E27FC236}">
                <a16:creationId xmlns:a16="http://schemas.microsoft.com/office/drawing/2014/main" id="{42B1235E-12B9-B44A-8D26-745CE8F9D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92" y="715843"/>
            <a:ext cx="4234145" cy="2816546"/>
          </a:xfrm>
          <a:prstGeom prst="rect">
            <a:avLst/>
          </a:prstGeom>
        </p:spPr>
      </p:pic>
      <p:pic>
        <p:nvPicPr>
          <p:cNvPr id="3" name="Picture 2" descr="Letter&#10;&#10;Description automatically generated">
            <a:extLst>
              <a:ext uri="{FF2B5EF4-FFF2-40B4-BE49-F238E27FC236}">
                <a16:creationId xmlns:a16="http://schemas.microsoft.com/office/drawing/2014/main" id="{C77ED96E-630A-2344-9D4B-E13B6FCED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023" y="328957"/>
            <a:ext cx="2308383" cy="121170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2690F6-F6D0-B042-A52A-60E3634C4DB1}"/>
                  </a:ext>
                </a:extLst>
              </p:cNvPr>
              <p:cNvSpPr txBox="1"/>
              <p:nvPr/>
            </p:nvSpPr>
            <p:spPr>
              <a:xfrm>
                <a:off x="379458" y="3581157"/>
                <a:ext cx="8350014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Can estimate B from plate velocity and size of hotspot swell assuming excess swell mass compensated by hot/light/ plume impinging on lithosphere: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𝐵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=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𝑠𝑤𝑒𝑙𝑙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=7.4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kg</m:t>
                      </m:r>
                      <m:r>
                        <a:rPr lang="en-US" sz="2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US" sz="2500" dirty="0">
                  <a:solidFill>
                    <a:schemeClr val="bg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2690F6-F6D0-B042-A52A-60E3634C4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58" y="3581157"/>
                <a:ext cx="8350014" cy="1600438"/>
              </a:xfrm>
              <a:prstGeom prst="rect">
                <a:avLst/>
              </a:prstGeom>
              <a:blipFill>
                <a:blip r:embed="rId6"/>
                <a:stretch>
                  <a:fillRect l="-607" t="-1563" r="-1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D23D8C-C8E1-A248-9256-81004550F606}"/>
              </a:ext>
            </a:extLst>
          </p:cNvPr>
          <p:cNvSpPr txBox="1"/>
          <p:nvPr/>
        </p:nvSpPr>
        <p:spPr>
          <a:xfrm>
            <a:off x="7639794" y="638285"/>
            <a:ext cx="835001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Oahu</a:t>
            </a: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ACD5ED-5071-5D4D-B6E2-646831F24CE2}"/>
              </a:ext>
            </a:extLst>
          </p:cNvPr>
          <p:cNvSpPr txBox="1"/>
          <p:nvPr/>
        </p:nvSpPr>
        <p:spPr>
          <a:xfrm>
            <a:off x="8317396" y="2820584"/>
            <a:ext cx="196291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T&amp;S</a:t>
            </a:r>
          </a:p>
        </p:txBody>
      </p:sp>
    </p:spTree>
    <p:extLst>
      <p:ext uri="{BB962C8B-B14F-4D97-AF65-F5344CB8AC3E}">
        <p14:creationId xmlns:p14="http://schemas.microsoft.com/office/powerpoint/2010/main" val="2059950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11C58381-5C5D-2B41-8D18-1D31A2689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768" y="309280"/>
            <a:ext cx="7211551" cy="49532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5A721F-7C51-6D4C-AC98-51D4158A2385}"/>
              </a:ext>
            </a:extLst>
          </p:cNvPr>
          <p:cNvSpPr txBox="1"/>
          <p:nvPr/>
        </p:nvSpPr>
        <p:spPr>
          <a:xfrm>
            <a:off x="0" y="36576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From last time: </a:t>
            </a:r>
            <a:r>
              <a:rPr lang="en-US" sz="29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Clapeyron slope</a:t>
            </a:r>
            <a:endParaRPr lang="en-US" sz="2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754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FE9D33E8-81EF-BD40-8DBC-776526F00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033" y="830646"/>
            <a:ext cx="4922047" cy="20884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D44691-0327-6B42-A002-7460722F1EA6}"/>
              </a:ext>
            </a:extLst>
          </p:cNvPr>
          <p:cNvSpPr txBox="1"/>
          <p:nvPr/>
        </p:nvSpPr>
        <p:spPr>
          <a:xfrm>
            <a:off x="0" y="36576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Hawaiian plume</a:t>
            </a:r>
          </a:p>
        </p:txBody>
      </p:sp>
      <p:pic>
        <p:nvPicPr>
          <p:cNvPr id="5" name="Picture 4" descr="Chart, diagram, scatter chart&#10;&#10;Description automatically generated">
            <a:extLst>
              <a:ext uri="{FF2B5EF4-FFF2-40B4-BE49-F238E27FC236}">
                <a16:creationId xmlns:a16="http://schemas.microsoft.com/office/drawing/2014/main" id="{42B1235E-12B9-B44A-8D26-745CE8F9D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92" y="715843"/>
            <a:ext cx="4234145" cy="2816546"/>
          </a:xfrm>
          <a:prstGeom prst="rect">
            <a:avLst/>
          </a:prstGeom>
        </p:spPr>
      </p:pic>
      <p:pic>
        <p:nvPicPr>
          <p:cNvPr id="3" name="Picture 2" descr="Letter&#10;&#10;Description automatically generated">
            <a:extLst>
              <a:ext uri="{FF2B5EF4-FFF2-40B4-BE49-F238E27FC236}">
                <a16:creationId xmlns:a16="http://schemas.microsoft.com/office/drawing/2014/main" id="{C77ED96E-630A-2344-9D4B-E13B6FCED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023" y="328957"/>
            <a:ext cx="2308383" cy="121170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2690F6-F6D0-B042-A52A-60E3634C4DB1}"/>
                  </a:ext>
                </a:extLst>
              </p:cNvPr>
              <p:cNvSpPr txBox="1"/>
              <p:nvPr/>
            </p:nvSpPr>
            <p:spPr>
              <a:xfrm>
                <a:off x="379458" y="3581157"/>
                <a:ext cx="8350014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Can estimate B from plate velocity and size of hotspot swell assuming excess swell mass compensated by hot/light/ plume impinging on lithosphere: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𝐵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=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𝑠𝑤𝑒𝑙𝑙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=7.4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kg</m:t>
                      </m:r>
                      <m: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US" sz="2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2690F6-F6D0-B042-A52A-60E3634C4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58" y="3581157"/>
                <a:ext cx="8350014" cy="1600438"/>
              </a:xfrm>
              <a:prstGeom prst="rect">
                <a:avLst/>
              </a:prstGeom>
              <a:blipFill>
                <a:blip r:embed="rId6"/>
                <a:stretch>
                  <a:fillRect l="-607" t="-1563" r="-1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77213A-F491-3C42-8370-C247A263D444}"/>
                  </a:ext>
                </a:extLst>
              </p:cNvPr>
              <p:cNvSpPr txBox="1"/>
              <p:nvPr/>
            </p:nvSpPr>
            <p:spPr>
              <a:xfrm>
                <a:off x="2104880" y="1874856"/>
                <a:ext cx="23235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>
                  <a:solidFill>
                    <a:srgbClr val="FF0000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=90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mm/</a:t>
                </a:r>
                <a:r>
                  <a:rPr lang="en-US" dirty="0" err="1">
                    <a:solidFill>
                      <a:srgbClr val="FF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yr</a:t>
                </a:r>
                <a:endParaRPr lang="en-US" dirty="0">
                  <a:solidFill>
                    <a:srgbClr val="FF0000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77213A-F491-3C42-8370-C247A263D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880" y="1874856"/>
                <a:ext cx="2323584" cy="646331"/>
              </a:xfrm>
              <a:prstGeom prst="rect">
                <a:avLst/>
              </a:prstGeom>
              <a:blipFill>
                <a:blip r:embed="rId7"/>
                <a:stretch>
                  <a:fillRect l="-1087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D88AD9-95B6-484F-8D65-0818A7321B47}"/>
                  </a:ext>
                </a:extLst>
              </p:cNvPr>
              <p:cNvSpPr txBox="1"/>
              <p:nvPr/>
            </p:nvSpPr>
            <p:spPr>
              <a:xfrm>
                <a:off x="4795804" y="934811"/>
                <a:ext cx="30385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>
                  <a:solidFill>
                    <a:srgbClr val="FF0000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𝑠𝑤𝑒𝑙𝑙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=1.13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km</a:t>
                </a:r>
                <a:r>
                  <a:rPr lang="en-US" baseline="30000" dirty="0">
                    <a:solidFill>
                      <a:srgbClr val="FF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2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D88AD9-95B6-484F-8D65-0818A7321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804" y="934811"/>
                <a:ext cx="3038501" cy="646331"/>
              </a:xfrm>
              <a:prstGeom prst="rect">
                <a:avLst/>
              </a:prstGeom>
              <a:blipFill>
                <a:blip r:embed="rId8"/>
                <a:stretch>
                  <a:fillRect l="-833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0455F77-AECB-E44A-9523-7D9E71E44282}"/>
                  </a:ext>
                </a:extLst>
              </p:cNvPr>
              <p:cNvSpPr txBox="1"/>
              <p:nvPr/>
            </p:nvSpPr>
            <p:spPr>
              <a:xfrm>
                <a:off x="5399264" y="2725266"/>
                <a:ext cx="348870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>
                  <a:solidFill>
                    <a:srgbClr val="FF0000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=2300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kg/m</a:t>
                </a:r>
                <a:r>
                  <a:rPr lang="en-US" baseline="30000" dirty="0">
                    <a:solidFill>
                      <a:srgbClr val="FF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3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0455F77-AECB-E44A-9523-7D9E71E44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264" y="2725266"/>
                <a:ext cx="3488704" cy="646331"/>
              </a:xfrm>
              <a:prstGeom prst="rect">
                <a:avLst/>
              </a:prstGeom>
              <a:blipFill>
                <a:blip r:embed="rId9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F206471-80C5-7E4F-98AC-E5B64DCED061}"/>
              </a:ext>
            </a:extLst>
          </p:cNvPr>
          <p:cNvSpPr txBox="1"/>
          <p:nvPr/>
        </p:nvSpPr>
        <p:spPr>
          <a:xfrm>
            <a:off x="7639794" y="638285"/>
            <a:ext cx="835001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Oahu</a:t>
            </a: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8A8FBA-554C-4040-8F02-90A18DFA7BE1}"/>
              </a:ext>
            </a:extLst>
          </p:cNvPr>
          <p:cNvSpPr txBox="1"/>
          <p:nvPr/>
        </p:nvSpPr>
        <p:spPr>
          <a:xfrm>
            <a:off x="8317396" y="2820584"/>
            <a:ext cx="196291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T&amp;S</a:t>
            </a:r>
          </a:p>
        </p:txBody>
      </p:sp>
    </p:spTree>
    <p:extLst>
      <p:ext uri="{BB962C8B-B14F-4D97-AF65-F5344CB8AC3E}">
        <p14:creationId xmlns:p14="http://schemas.microsoft.com/office/powerpoint/2010/main" val="2302256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FE9D33E8-81EF-BD40-8DBC-776526F00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033" y="830646"/>
            <a:ext cx="4922047" cy="20884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D44691-0327-6B42-A002-7460722F1EA6}"/>
              </a:ext>
            </a:extLst>
          </p:cNvPr>
          <p:cNvSpPr txBox="1"/>
          <p:nvPr/>
        </p:nvSpPr>
        <p:spPr>
          <a:xfrm>
            <a:off x="0" y="36576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Hawaiian plume</a:t>
            </a:r>
          </a:p>
        </p:txBody>
      </p:sp>
      <p:pic>
        <p:nvPicPr>
          <p:cNvPr id="5" name="Picture 4" descr="Chart, diagram, scatter chart&#10;&#10;Description automatically generated">
            <a:extLst>
              <a:ext uri="{FF2B5EF4-FFF2-40B4-BE49-F238E27FC236}">
                <a16:creationId xmlns:a16="http://schemas.microsoft.com/office/drawing/2014/main" id="{42B1235E-12B9-B44A-8D26-745CE8F9D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92" y="715843"/>
            <a:ext cx="4234145" cy="2816546"/>
          </a:xfrm>
          <a:prstGeom prst="rect">
            <a:avLst/>
          </a:prstGeom>
        </p:spPr>
      </p:pic>
      <p:pic>
        <p:nvPicPr>
          <p:cNvPr id="3" name="Picture 2" descr="Letter&#10;&#10;Description automatically generated">
            <a:extLst>
              <a:ext uri="{FF2B5EF4-FFF2-40B4-BE49-F238E27FC236}">
                <a16:creationId xmlns:a16="http://schemas.microsoft.com/office/drawing/2014/main" id="{C77ED96E-630A-2344-9D4B-E13B6FCED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023" y="328957"/>
            <a:ext cx="2308383" cy="121170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2690F6-F6D0-B042-A52A-60E3634C4DB1}"/>
                  </a:ext>
                </a:extLst>
              </p:cNvPr>
              <p:cNvSpPr txBox="1"/>
              <p:nvPr/>
            </p:nvSpPr>
            <p:spPr>
              <a:xfrm>
                <a:off x="379458" y="3581157"/>
                <a:ext cx="8350014" cy="24927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Can estimate B from plate velocity and size of hotspot swell assuming excess swell mass compensated by hot/light/ plume impinging on lithosphere: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𝐵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=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𝑠𝑤𝑒𝑙𝑙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=7.4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kg</m:t>
                      </m:r>
                      <m: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US" sz="2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Heat flux?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𝑐𝐵</m:t>
                          </m:r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1.25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3×7.4</m:t>
                          </m:r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−5</m:t>
                          </m:r>
                        </m:den>
                      </m:f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sup>
                      </m:sSup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2690F6-F6D0-B042-A52A-60E3634C4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58" y="3581157"/>
                <a:ext cx="8350014" cy="2492734"/>
              </a:xfrm>
              <a:prstGeom prst="rect">
                <a:avLst/>
              </a:prstGeom>
              <a:blipFill>
                <a:blip r:embed="rId6"/>
                <a:stretch>
                  <a:fillRect l="-759" t="-1010" r="-1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77213A-F491-3C42-8370-C247A263D444}"/>
                  </a:ext>
                </a:extLst>
              </p:cNvPr>
              <p:cNvSpPr txBox="1"/>
              <p:nvPr/>
            </p:nvSpPr>
            <p:spPr>
              <a:xfrm>
                <a:off x="2104880" y="1874856"/>
                <a:ext cx="23235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>
                  <a:solidFill>
                    <a:srgbClr val="FF0000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=90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mm/</a:t>
                </a:r>
                <a:r>
                  <a:rPr lang="en-US" dirty="0" err="1">
                    <a:solidFill>
                      <a:srgbClr val="FF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yr</a:t>
                </a:r>
                <a:endParaRPr lang="en-US" dirty="0">
                  <a:solidFill>
                    <a:srgbClr val="FF0000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77213A-F491-3C42-8370-C247A263D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880" y="1874856"/>
                <a:ext cx="2323584" cy="646331"/>
              </a:xfrm>
              <a:prstGeom prst="rect">
                <a:avLst/>
              </a:prstGeom>
              <a:blipFill>
                <a:blip r:embed="rId7"/>
                <a:stretch>
                  <a:fillRect l="-1087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D88AD9-95B6-484F-8D65-0818A7321B47}"/>
                  </a:ext>
                </a:extLst>
              </p:cNvPr>
              <p:cNvSpPr txBox="1"/>
              <p:nvPr/>
            </p:nvSpPr>
            <p:spPr>
              <a:xfrm>
                <a:off x="4795804" y="934811"/>
                <a:ext cx="30385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>
                  <a:solidFill>
                    <a:srgbClr val="FF0000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𝑠𝑤𝑒𝑙𝑙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=1.13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km</a:t>
                </a:r>
                <a:r>
                  <a:rPr lang="en-US" baseline="30000" dirty="0">
                    <a:solidFill>
                      <a:srgbClr val="FF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2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D88AD9-95B6-484F-8D65-0818A7321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804" y="934811"/>
                <a:ext cx="3038501" cy="646331"/>
              </a:xfrm>
              <a:prstGeom prst="rect">
                <a:avLst/>
              </a:prstGeom>
              <a:blipFill>
                <a:blip r:embed="rId8"/>
                <a:stretch>
                  <a:fillRect l="-833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0455F77-AECB-E44A-9523-7D9E71E44282}"/>
                  </a:ext>
                </a:extLst>
              </p:cNvPr>
              <p:cNvSpPr txBox="1"/>
              <p:nvPr/>
            </p:nvSpPr>
            <p:spPr>
              <a:xfrm>
                <a:off x="5399264" y="2725266"/>
                <a:ext cx="348870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>
                  <a:solidFill>
                    <a:srgbClr val="FF0000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=2300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kg/m</a:t>
                </a:r>
                <a:r>
                  <a:rPr lang="en-US" baseline="30000" dirty="0">
                    <a:solidFill>
                      <a:srgbClr val="FF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3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0455F77-AECB-E44A-9523-7D9E71E44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264" y="2725266"/>
                <a:ext cx="3488704" cy="646331"/>
              </a:xfrm>
              <a:prstGeom prst="rect">
                <a:avLst/>
              </a:prstGeom>
              <a:blipFill>
                <a:blip r:embed="rId9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A5140FA-C726-434A-B904-85A55E83B58C}"/>
              </a:ext>
            </a:extLst>
          </p:cNvPr>
          <p:cNvSpPr txBox="1"/>
          <p:nvPr/>
        </p:nvSpPr>
        <p:spPr>
          <a:xfrm>
            <a:off x="7639794" y="638285"/>
            <a:ext cx="835001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Oahu</a:t>
            </a: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702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FE9D33E8-81EF-BD40-8DBC-776526F00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033" y="830646"/>
            <a:ext cx="4922047" cy="20884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D44691-0327-6B42-A002-7460722F1EA6}"/>
              </a:ext>
            </a:extLst>
          </p:cNvPr>
          <p:cNvSpPr txBox="1"/>
          <p:nvPr/>
        </p:nvSpPr>
        <p:spPr>
          <a:xfrm>
            <a:off x="0" y="36576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Hawaiian plume</a:t>
            </a:r>
          </a:p>
        </p:txBody>
      </p:sp>
      <p:pic>
        <p:nvPicPr>
          <p:cNvPr id="5" name="Picture 4" descr="Chart, diagram, scatter chart&#10;&#10;Description automatically generated">
            <a:extLst>
              <a:ext uri="{FF2B5EF4-FFF2-40B4-BE49-F238E27FC236}">
                <a16:creationId xmlns:a16="http://schemas.microsoft.com/office/drawing/2014/main" id="{42B1235E-12B9-B44A-8D26-745CE8F9D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92" y="715843"/>
            <a:ext cx="4234145" cy="2816546"/>
          </a:xfrm>
          <a:prstGeom prst="rect">
            <a:avLst/>
          </a:prstGeom>
        </p:spPr>
      </p:pic>
      <p:pic>
        <p:nvPicPr>
          <p:cNvPr id="3" name="Picture 2" descr="Letter&#10;&#10;Description automatically generated">
            <a:extLst>
              <a:ext uri="{FF2B5EF4-FFF2-40B4-BE49-F238E27FC236}">
                <a16:creationId xmlns:a16="http://schemas.microsoft.com/office/drawing/2014/main" id="{C77ED96E-630A-2344-9D4B-E13B6FCED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023" y="328957"/>
            <a:ext cx="2308383" cy="121170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2690F6-F6D0-B042-A52A-60E3634C4DB1}"/>
                  </a:ext>
                </a:extLst>
              </p:cNvPr>
              <p:cNvSpPr txBox="1"/>
              <p:nvPr/>
            </p:nvSpPr>
            <p:spPr>
              <a:xfrm>
                <a:off x="379458" y="3581157"/>
                <a:ext cx="8350014" cy="3511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Can estimate B from plate velocity and size of hotspot swell assuming excess swell mass compensated by hot/light/ plume impinging on lithosphere: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𝐵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=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𝑠𝑤𝑒𝑙𝑙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=7.4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kg</m:t>
                      </m:r>
                      <m: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US" sz="2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Heat flux?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𝑐𝐵</m:t>
                          </m:r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1.25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3×7.4</m:t>
                          </m:r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−5</m:t>
                          </m:r>
                        </m:den>
                      </m:f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sup>
                      </m:sSup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Radius?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𝐵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8</m:t>
                          </m:r>
                        </m:den>
                      </m:f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Segoe UI Symbol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Segoe UI Symbol" panose="020B0502040204020203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Segoe UI Symbol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Segoe UI Symbol" panose="020B0502040204020203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𝑔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4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Segoe UI Symbol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Segoe UI Symbol" panose="020B0502040204020203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≈85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2690F6-F6D0-B042-A52A-60E3634C4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58" y="3581157"/>
                <a:ext cx="8350014" cy="3511731"/>
              </a:xfrm>
              <a:prstGeom prst="rect">
                <a:avLst/>
              </a:prstGeom>
              <a:blipFill>
                <a:blip r:embed="rId6"/>
                <a:stretch>
                  <a:fillRect l="-759" t="-719" r="-1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77213A-F491-3C42-8370-C247A263D444}"/>
                  </a:ext>
                </a:extLst>
              </p:cNvPr>
              <p:cNvSpPr txBox="1"/>
              <p:nvPr/>
            </p:nvSpPr>
            <p:spPr>
              <a:xfrm>
                <a:off x="2104880" y="1874856"/>
                <a:ext cx="23235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>
                  <a:solidFill>
                    <a:srgbClr val="FF0000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=90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mm/</a:t>
                </a:r>
                <a:r>
                  <a:rPr lang="en-US" dirty="0" err="1">
                    <a:solidFill>
                      <a:srgbClr val="FF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yr</a:t>
                </a:r>
                <a:endParaRPr lang="en-US" dirty="0">
                  <a:solidFill>
                    <a:srgbClr val="FF0000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77213A-F491-3C42-8370-C247A263D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880" y="1874856"/>
                <a:ext cx="2323584" cy="646331"/>
              </a:xfrm>
              <a:prstGeom prst="rect">
                <a:avLst/>
              </a:prstGeom>
              <a:blipFill>
                <a:blip r:embed="rId7"/>
                <a:stretch>
                  <a:fillRect l="-1087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D88AD9-95B6-484F-8D65-0818A7321B47}"/>
                  </a:ext>
                </a:extLst>
              </p:cNvPr>
              <p:cNvSpPr txBox="1"/>
              <p:nvPr/>
            </p:nvSpPr>
            <p:spPr>
              <a:xfrm>
                <a:off x="4795804" y="934811"/>
                <a:ext cx="30385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>
                  <a:solidFill>
                    <a:srgbClr val="FF0000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𝑠𝑤𝑒𝑙𝑙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=1.13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km</a:t>
                </a:r>
                <a:r>
                  <a:rPr lang="en-US" baseline="30000" dirty="0">
                    <a:solidFill>
                      <a:srgbClr val="FF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2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D88AD9-95B6-484F-8D65-0818A7321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804" y="934811"/>
                <a:ext cx="3038501" cy="646331"/>
              </a:xfrm>
              <a:prstGeom prst="rect">
                <a:avLst/>
              </a:prstGeom>
              <a:blipFill>
                <a:blip r:embed="rId8"/>
                <a:stretch>
                  <a:fillRect l="-833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0455F77-AECB-E44A-9523-7D9E71E44282}"/>
                  </a:ext>
                </a:extLst>
              </p:cNvPr>
              <p:cNvSpPr txBox="1"/>
              <p:nvPr/>
            </p:nvSpPr>
            <p:spPr>
              <a:xfrm>
                <a:off x="5399264" y="2725266"/>
                <a:ext cx="348870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>
                  <a:solidFill>
                    <a:srgbClr val="FF0000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=2300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kg/m</a:t>
                </a:r>
                <a:r>
                  <a:rPr lang="en-US" baseline="30000" dirty="0">
                    <a:solidFill>
                      <a:srgbClr val="FF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3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0455F77-AECB-E44A-9523-7D9E71E44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264" y="2725266"/>
                <a:ext cx="3488704" cy="646331"/>
              </a:xfrm>
              <a:prstGeom prst="rect">
                <a:avLst/>
              </a:prstGeom>
              <a:blipFill>
                <a:blip r:embed="rId9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ECFF156-1874-F642-8EF1-07F3031619D0}"/>
              </a:ext>
            </a:extLst>
          </p:cNvPr>
          <p:cNvSpPr txBox="1"/>
          <p:nvPr/>
        </p:nvSpPr>
        <p:spPr>
          <a:xfrm>
            <a:off x="7265536" y="5873328"/>
            <a:ext cx="16224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aseline="300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(Hard to detect seismically)</a:t>
            </a:r>
            <a:endParaRPr lang="en-US" sz="2100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50D76A-A50D-BA43-8CF3-9A9C8C8D8529}"/>
              </a:ext>
            </a:extLst>
          </p:cNvPr>
          <p:cNvSpPr txBox="1"/>
          <p:nvPr/>
        </p:nvSpPr>
        <p:spPr>
          <a:xfrm>
            <a:off x="7639794" y="638285"/>
            <a:ext cx="835001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Oahu</a:t>
            </a: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105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D44691-0327-6B42-A002-7460722F1EA6}"/>
              </a:ext>
            </a:extLst>
          </p:cNvPr>
          <p:cNvSpPr txBox="1"/>
          <p:nvPr/>
        </p:nvSpPr>
        <p:spPr>
          <a:xfrm>
            <a:off x="0" y="36576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plumes and hotspots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9A567C40-9E57-2D42-804D-C632B9D3B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716" y="575185"/>
            <a:ext cx="3107656" cy="6102096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147BA10-2E58-474A-A852-D9F9E5082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52" y="575185"/>
            <a:ext cx="4974336" cy="162806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7227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D44691-0327-6B42-A002-7460722F1EA6}"/>
              </a:ext>
            </a:extLst>
          </p:cNvPr>
          <p:cNvSpPr txBox="1"/>
          <p:nvPr/>
        </p:nvSpPr>
        <p:spPr>
          <a:xfrm>
            <a:off x="0" y="36576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plumes and hotspots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9A567C40-9E57-2D42-804D-C632B9D3B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716" y="575185"/>
            <a:ext cx="3107656" cy="6102096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147BA10-2E58-474A-A852-D9F9E5082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52" y="575185"/>
            <a:ext cx="4974336" cy="162806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D590F3-69FE-434C-9103-6262E1381A03}"/>
                  </a:ext>
                </a:extLst>
              </p:cNvPr>
              <p:cNvSpPr txBox="1"/>
              <p:nvPr/>
            </p:nvSpPr>
            <p:spPr>
              <a:xfrm>
                <a:off x="334628" y="2617989"/>
                <a:ext cx="5249308" cy="4970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Total buoyancy flux (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𝐵</m:t>
                    </m:r>
                  </m:oMath>
                </a14:m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 = 58.5</a:t>
                </a:r>
                <a14:m>
                  <m:oMath xmlns:m="http://schemas.openxmlformats.org/officeDocument/2006/math">
                    <m:r>
                      <a:rPr lang="en-US" sz="19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9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10</a:t>
                </a:r>
                <a:r>
                  <a:rPr lang="en-US" sz="1900" baseline="30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3</a:t>
                </a:r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kg/s</a:t>
                </a: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For reasonable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𝑐</m:t>
                    </m:r>
                  </m:oMath>
                </a14:m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9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corresponds to heat flux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19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0.25</a:t>
                </a:r>
                <a14:m>
                  <m:oMath xmlns:m="http://schemas.openxmlformats.org/officeDocument/2006/math">
                    <m:r>
                      <a:rPr lang="en-US" sz="19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10</a:t>
                </a:r>
                <a:r>
                  <a:rPr lang="en-US" sz="1900" baseline="30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13</a:t>
                </a:r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W</a:t>
                </a: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~5 % of global heat flow (4.5</a:t>
                </a:r>
                <a14:m>
                  <m:oMath xmlns:m="http://schemas.openxmlformats.org/officeDocument/2006/math">
                    <m:r>
                      <a:rPr lang="en-US" sz="19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10</a:t>
                </a:r>
                <a:r>
                  <a:rPr lang="en-US" sz="1900" baseline="30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13</a:t>
                </a:r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W)</a:t>
                </a: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Can estimate the total basal heating of the lithosphere to be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1.5</a:t>
                </a:r>
                <a14:m>
                  <m:oMath xmlns:m="http://schemas.openxmlformats.org/officeDocument/2006/math">
                    <m:r>
                      <a:rPr lang="en-US" sz="19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10</a:t>
                </a:r>
                <a:r>
                  <a:rPr lang="en-US" sz="1900" baseline="30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13</a:t>
                </a:r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W.</a:t>
                </a: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1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I.e., plumes only correspond to about 15% of heat flux associated with basal heating (rest likely small plumes, small-scale convection)</a:t>
                </a: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1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1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D590F3-69FE-434C-9103-6262E1381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628" y="2617989"/>
                <a:ext cx="5249308" cy="4970591"/>
              </a:xfrm>
              <a:prstGeom prst="rect">
                <a:avLst/>
              </a:prstGeom>
              <a:blipFill>
                <a:blip r:embed="rId5"/>
                <a:stretch>
                  <a:fillRect l="-966" t="-509" r="-1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2796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938D57-7D6C-1341-A8E0-A661A4FA3210}"/>
                  </a:ext>
                </a:extLst>
              </p:cNvPr>
              <p:cNvSpPr txBox="1"/>
              <p:nvPr/>
            </p:nvSpPr>
            <p:spPr>
              <a:xfrm>
                <a:off x="-67928" y="0"/>
                <a:ext cx="8943704" cy="6401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5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Take homes:</a:t>
                </a:r>
              </a:p>
              <a:p>
                <a:pPr algn="ctr"/>
                <a:endParaRPr lang="en-US" sz="28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35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Stokes sinking (/rising) velocity a balance between buoyancy and viscous forces. </a:t>
                </a:r>
              </a:p>
              <a:p>
                <a:pPr marL="1371600" lvl="2" indent="-457200">
                  <a:buFont typeface="Courier New" panose="02070309020205020404" pitchFamily="49" charset="0"/>
                  <a:buChar char="o"/>
                </a:pPr>
                <a:r>
                  <a:rPr lang="en-US" sz="235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Produces velocity that scales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5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pPr>
                      <m:e>
                        <m:r>
                          <a:rPr lang="en-US" sz="235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35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sz="235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35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35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en-US" sz="2350" dirty="0">
                    <a:ea typeface="Segoe UI Symbol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5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2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35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35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.</a:t>
                </a:r>
              </a:p>
              <a:p>
                <a:pPr marL="1371600" lvl="2" indent="-457200">
                  <a:buFont typeface="Courier New" panose="02070309020205020404" pitchFamily="49" charset="0"/>
                  <a:buChar char="o"/>
                </a:pPr>
                <a:r>
                  <a:rPr lang="en-US" sz="235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Relatively insensitive to sinker shape (due to laminar nature of Stokes flow/creep)</a:t>
                </a:r>
              </a:p>
              <a:p>
                <a:pPr algn="ctr"/>
                <a:endParaRPr lang="en-US" sz="2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algn="ctr"/>
                <a:endParaRPr lang="en-US" sz="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35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Can model plume head as Stokes riser and tail as pipe flow. </a:t>
                </a:r>
              </a:p>
              <a:p>
                <a:pPr marL="1371600" lvl="2" indent="-457200">
                  <a:buFont typeface="Courier New" panose="02070309020205020404" pitchFamily="49" charset="0"/>
                  <a:buChar char="o"/>
                </a:pPr>
                <a:r>
                  <a:rPr lang="en-US" sz="235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Leads to expressions for volume flux, buoyancy (mass) flux, and heat flux</a:t>
                </a:r>
              </a:p>
              <a:p>
                <a:pPr marL="1371600" lvl="2" indent="-457200">
                  <a:buFont typeface="Courier New" panose="02070309020205020404" pitchFamily="49" charset="0"/>
                  <a:buChar char="o"/>
                </a:pPr>
                <a:r>
                  <a:rPr lang="en-US" sz="235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Can estimate buoyancy flux observationally and use to calculate, e.g., heat flux.</a:t>
                </a:r>
              </a:p>
              <a:p>
                <a:pPr marL="1371600" lvl="2" indent="-457200">
                  <a:buFont typeface="Courier New" panose="02070309020205020404" pitchFamily="49" charset="0"/>
                  <a:buChar char="o"/>
                </a:pPr>
                <a:r>
                  <a:rPr lang="en-US" sz="235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Plume heat flux a low proportion of Earth’s near-surface heat flux.</a:t>
                </a:r>
              </a:p>
              <a:p>
                <a:endParaRPr lang="en-US" sz="3500" dirty="0">
                  <a:highlight>
                    <a:srgbClr val="FFFF00"/>
                  </a:highlight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938D57-7D6C-1341-A8E0-A661A4FA3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928" y="0"/>
                <a:ext cx="8943704" cy="6401753"/>
              </a:xfrm>
              <a:prstGeom prst="rect">
                <a:avLst/>
              </a:prstGeom>
              <a:blipFill>
                <a:blip r:embed="rId3"/>
                <a:stretch>
                  <a:fillRect t="-1584" r="-1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85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11C58381-5C5D-2B41-8D18-1D31A2689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768" y="309280"/>
            <a:ext cx="7211551" cy="495321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E9411E4-51D1-C04A-8663-2FF4EA751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271" y="3448939"/>
            <a:ext cx="4493049" cy="32613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F33E3B-B540-C742-B382-A4FC65692289}"/>
              </a:ext>
            </a:extLst>
          </p:cNvPr>
          <p:cNvSpPr txBox="1"/>
          <p:nvPr/>
        </p:nvSpPr>
        <p:spPr>
          <a:xfrm>
            <a:off x="0" y="36576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From last time: </a:t>
            </a:r>
            <a:r>
              <a:rPr lang="en-US" sz="29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Clapeyron slope</a:t>
            </a:r>
            <a:endParaRPr lang="en-US" sz="2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757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DF617F73-D325-A94F-8C19-57DA08035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67" y="973709"/>
            <a:ext cx="7983065" cy="49593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78A5F75-3630-7E45-881E-1C82CE31B178}"/>
              </a:ext>
            </a:extLst>
          </p:cNvPr>
          <p:cNvSpPr txBox="1"/>
          <p:nvPr/>
        </p:nvSpPr>
        <p:spPr>
          <a:xfrm>
            <a:off x="3919728" y="6544425"/>
            <a:ext cx="66995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serc.carleton.edu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research_education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/equilibria/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clapeyronequation.html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B3BE85-7676-8647-8950-68CBB7C6A7DF}"/>
              </a:ext>
            </a:extLst>
          </p:cNvPr>
          <p:cNvSpPr txBox="1"/>
          <p:nvPr/>
        </p:nvSpPr>
        <p:spPr>
          <a:xfrm>
            <a:off x="0" y="36576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From last time: </a:t>
            </a:r>
            <a:r>
              <a:rPr lang="en-US" sz="29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Clapeyron slope</a:t>
            </a:r>
            <a:endParaRPr lang="en-US" sz="2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503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6D0A13FD-F560-8D4A-BD42-BE329CD53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570" y="2131459"/>
            <a:ext cx="5564105" cy="3518767"/>
          </a:xfrm>
          <a:prstGeom prst="rect">
            <a:avLst/>
          </a:prstGeom>
        </p:spPr>
      </p:pic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6461EDB7-8255-2846-AF62-ABB3FA80E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753" y="2432218"/>
            <a:ext cx="3265238" cy="421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3EA9E4-E97A-2248-AF24-73D5F887EF53}"/>
              </a:ext>
            </a:extLst>
          </p:cNvPr>
          <p:cNvSpPr txBox="1"/>
          <p:nvPr/>
        </p:nvSpPr>
        <p:spPr>
          <a:xfrm>
            <a:off x="2282570" y="2095604"/>
            <a:ext cx="6002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Vector form:</a:t>
            </a:r>
          </a:p>
        </p:txBody>
      </p:sp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B965062F-0AFC-5840-B993-BE5E41BDC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5474" y="3251762"/>
            <a:ext cx="4784919" cy="22702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DDEC16-DC85-FE4C-AD5B-661A4FF559BF}"/>
              </a:ext>
            </a:extLst>
          </p:cNvPr>
          <p:cNvSpPr txBox="1"/>
          <p:nvPr/>
        </p:nvSpPr>
        <p:spPr>
          <a:xfrm>
            <a:off x="2282570" y="2858213"/>
            <a:ext cx="6002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 full (Cartesian):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9CDA0A-EA9B-B14A-A208-01A7905ADCBF}"/>
              </a:ext>
            </a:extLst>
          </p:cNvPr>
          <p:cNvSpPr txBox="1"/>
          <p:nvPr/>
        </p:nvSpPr>
        <p:spPr>
          <a:xfrm>
            <a:off x="231441" y="2085576"/>
            <a:ext cx="1793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Conservation </a:t>
            </a:r>
          </a:p>
          <a:p>
            <a:pPr algn="ctr"/>
            <a:r>
              <a:rPr lang="en-US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of momentum</a:t>
            </a:r>
          </a:p>
        </p:txBody>
      </p:sp>
      <p:pic>
        <p:nvPicPr>
          <p:cNvPr id="12" name="Picture 11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197ACFAC-07BE-6E4E-8F3E-AF040EDC98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9483" y="1243866"/>
            <a:ext cx="1702658" cy="5080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0063EF-6D02-B148-A807-95A9881D32A8}"/>
              </a:ext>
            </a:extLst>
          </p:cNvPr>
          <p:cNvSpPr txBox="1"/>
          <p:nvPr/>
        </p:nvSpPr>
        <p:spPr>
          <a:xfrm>
            <a:off x="231441" y="1105586"/>
            <a:ext cx="1793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Conservation</a:t>
            </a:r>
          </a:p>
          <a:p>
            <a:pPr algn="ctr"/>
            <a:r>
              <a:rPr lang="en-US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of mass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4E4AFF-EA71-FD44-AD71-6F3885F16D23}"/>
              </a:ext>
            </a:extLst>
          </p:cNvPr>
          <p:cNvSpPr txBox="1"/>
          <p:nvPr/>
        </p:nvSpPr>
        <p:spPr>
          <a:xfrm>
            <a:off x="0" y="36576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Recap:</a:t>
            </a:r>
            <a:r>
              <a:rPr lang="en-US" sz="29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 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Stokes flow</a:t>
            </a:r>
          </a:p>
        </p:txBody>
      </p:sp>
    </p:spTree>
    <p:extLst>
      <p:ext uri="{BB962C8B-B14F-4D97-AF65-F5344CB8AC3E}">
        <p14:creationId xmlns:p14="http://schemas.microsoft.com/office/powerpoint/2010/main" val="2968231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ntle plumes and their role in Earth processes | Nature Reviews Earth &amp;amp;  Environment">
            <a:extLst>
              <a:ext uri="{FF2B5EF4-FFF2-40B4-BE49-F238E27FC236}">
                <a16:creationId xmlns:a16="http://schemas.microsoft.com/office/drawing/2014/main" id="{C7FB5923-95CB-FF49-9BE0-33332FBA0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64" y="933582"/>
            <a:ext cx="8424672" cy="338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A4601F-1B4A-5148-A1E7-8F0739F8FD24}"/>
              </a:ext>
            </a:extLst>
          </p:cNvPr>
          <p:cNvSpPr txBox="1"/>
          <p:nvPr/>
        </p:nvSpPr>
        <p:spPr>
          <a:xfrm>
            <a:off x="5387459" y="4351275"/>
            <a:ext cx="3744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Koppers et al., 2021, Nature Reviews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327DF9-C804-7346-8468-6A02494A86BD}"/>
              </a:ext>
            </a:extLst>
          </p:cNvPr>
          <p:cNvSpPr txBox="1"/>
          <p:nvPr/>
        </p:nvSpPr>
        <p:spPr>
          <a:xfrm>
            <a:off x="768096" y="5282779"/>
            <a:ext cx="76565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Plumes</a:t>
            </a:r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: Hot, buoyant, thermo-(chemical), produce 	   	        hotspots, some rooted in lowermost mantle </a:t>
            </a:r>
          </a:p>
        </p:txBody>
      </p:sp>
    </p:spTree>
    <p:extLst>
      <p:ext uri="{BB962C8B-B14F-4D97-AF65-F5344CB8AC3E}">
        <p14:creationId xmlns:p14="http://schemas.microsoft.com/office/powerpoint/2010/main" val="3618278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A4601F-1B4A-5148-A1E7-8F0739F8FD24}"/>
              </a:ext>
            </a:extLst>
          </p:cNvPr>
          <p:cNvSpPr txBox="1"/>
          <p:nvPr/>
        </p:nvSpPr>
        <p:spPr>
          <a:xfrm>
            <a:off x="6643235" y="405670"/>
            <a:ext cx="178143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Hassan et al., 2015, G-cubed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327DF9-C804-7346-8468-6A02494A86BD}"/>
              </a:ext>
            </a:extLst>
          </p:cNvPr>
          <p:cNvSpPr txBox="1"/>
          <p:nvPr/>
        </p:nvSpPr>
        <p:spPr>
          <a:xfrm>
            <a:off x="768096" y="5282779"/>
            <a:ext cx="76565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Plumes</a:t>
            </a:r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: Hot, buoyant, thermo-(chemical), produce 	   	        hotspots, some rooted in lowermost mantle 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0CD12D7-B2A1-D449-A37A-5954D3C6C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684" y="477255"/>
            <a:ext cx="4948551" cy="455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01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a mantle plume and what role it plays in plate tectonics? - Quora">
            <a:extLst>
              <a:ext uri="{FF2B5EF4-FFF2-40B4-BE49-F238E27FC236}">
                <a16:creationId xmlns:a16="http://schemas.microsoft.com/office/drawing/2014/main" id="{28EF316B-BFE0-FB4C-BB6F-9090CD99E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96" y="1546022"/>
            <a:ext cx="8266176" cy="425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D88E94-C04D-3842-AD9E-15798F933F58}"/>
              </a:ext>
            </a:extLst>
          </p:cNvPr>
          <p:cNvSpPr txBox="1"/>
          <p:nvPr/>
        </p:nvSpPr>
        <p:spPr>
          <a:xfrm>
            <a:off x="0" y="562703"/>
            <a:ext cx="9144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How fast do plumes heads rise through the mantle?</a:t>
            </a:r>
          </a:p>
        </p:txBody>
      </p:sp>
    </p:spTree>
    <p:extLst>
      <p:ext uri="{BB962C8B-B14F-4D97-AF65-F5344CB8AC3E}">
        <p14:creationId xmlns:p14="http://schemas.microsoft.com/office/powerpoint/2010/main" val="959036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mazon.com: Stylus Pens for Touch Screens, NTHJOYS Universal Fine Point  Stylus for iPad, iPhone, Samsung, iOS/Android Smart Phone and Other  Tablets, Active Stylus Stylist Pen Pencil for Precise Writing/Drawing :  Electronics">
            <a:extLst>
              <a:ext uri="{FF2B5EF4-FFF2-40B4-BE49-F238E27FC236}">
                <a16:creationId xmlns:a16="http://schemas.microsoft.com/office/drawing/2014/main" id="{8A11DA8B-D8E9-994B-BE5B-05664CAF0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544" y="1776248"/>
            <a:ext cx="2004513" cy="255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2890391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To the stylus…</a:t>
            </a:r>
          </a:p>
        </p:txBody>
      </p:sp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58CFD-B66D-984D-ACA9-778E8ADD5FF1}"/>
              </a:ext>
            </a:extLst>
          </p:cNvPr>
          <p:cNvSpPr txBox="1"/>
          <p:nvPr/>
        </p:nvSpPr>
        <p:spPr>
          <a:xfrm>
            <a:off x="2116438" y="6350168"/>
            <a:ext cx="52159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Derive the Stokes sinking velocity</a:t>
            </a:r>
          </a:p>
          <a:p>
            <a:pPr marL="457200" indent="-457200" algn="ctr">
              <a:buFont typeface="Courier New" panose="02070309020205020404" pitchFamily="49" charset="0"/>
              <a:buChar char="o"/>
            </a:pP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457200" indent="-457200" algn="ctr">
              <a:buFont typeface="Courier New" panose="02070309020205020404" pitchFamily="49" charset="0"/>
              <a:buChar char="o"/>
            </a:pP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417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6790</TotalTime>
  <Words>1201</Words>
  <Application>Microsoft Macintosh PowerPoint</Application>
  <PresentationFormat>On-screen Show (4:3)</PresentationFormat>
  <Paragraphs>218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Courier New</vt:lpstr>
      <vt:lpstr>Segoe UI 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Holt, Adam Francis</dc:creator>
  <cp:lastModifiedBy>Holt, Adam Francis</cp:lastModifiedBy>
  <cp:revision>166</cp:revision>
  <dcterms:created xsi:type="dcterms:W3CDTF">2021-07-09T17:19:50Z</dcterms:created>
  <dcterms:modified xsi:type="dcterms:W3CDTF">2021-12-30T21:01:46Z</dcterms:modified>
</cp:coreProperties>
</file>